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comments/comment1.xml" ContentType="application/vnd.openxmlformats-officedocument.presentationml.comment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s/comment2.xml" ContentType="application/vnd.openxmlformats-officedocument.presentationml.comments+xml"/>
  <Override PartName="/ppt/slides/slide6.xml" ContentType="application/vnd.openxmlformats-officedocument.presentationml.slide+xml"/>
  <Override PartName="/ppt/comments/comment3.xml" ContentType="application/vnd.openxmlformats-officedocument.presentationml.comments+xml"/>
  <Override PartName="/ppt/slides/slide7.xml" ContentType="application/vnd.openxmlformats-officedocument.presentationml.slide+xml"/>
  <Override PartName="/ppt/comments/comment4.xml" ContentType="application/vnd.openxmlformats-officedocument.presentationml.comments+xml"/>
  <Override PartName="/ppt/slides/slide8.xml" ContentType="application/vnd.openxmlformats-officedocument.presentationml.slide+xml"/>
  <Override PartName="/ppt/comments/comment5.xml" ContentType="application/vnd.openxmlformats-officedocument.presentationml.comments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s/comment6.xml" ContentType="application/vnd.openxmlformats-officedocument.presentationml.comment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10"/>
    <p:sldId id="258" r:id="rId11"/>
    <p:sldId id="259" r:id="rId12"/>
    <p:sldId id="260" r:id="rId13"/>
    <p:sldId id="261" r:id="rId15"/>
    <p:sldId id="262" r:id="rId17"/>
    <p:sldId id="263" r:id="rId19"/>
    <p:sldId id="264" r:id="rId21"/>
    <p:sldId id="265" r:id="rId22"/>
    <p:sldId id="266" r:id="rId23"/>
    <p:sldId id="267" r:id="rId24"/>
    <p:sldId id="268" r:id="rId25"/>
    <p:sldId id="269" r:id="rId26"/>
    <p:sldId id="270" r:id="rId27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pencer Martin" initials="SM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comments" Target="comments/comment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comments" Target="comments/comment2.xml"/><Relationship Id="rId15" Type="http://schemas.openxmlformats.org/officeDocument/2006/relationships/slide" Target="slides/slide6.xml"/><Relationship Id="rId16" Type="http://schemas.openxmlformats.org/officeDocument/2006/relationships/comments" Target="comments/comment3.xml"/><Relationship Id="rId17" Type="http://schemas.openxmlformats.org/officeDocument/2006/relationships/slide" Target="slides/slide7.xml"/><Relationship Id="rId18" Type="http://schemas.openxmlformats.org/officeDocument/2006/relationships/comments" Target="comments/comment4.xml"/><Relationship Id="rId19" Type="http://schemas.openxmlformats.org/officeDocument/2006/relationships/slide" Target="slides/slide8.xml"/><Relationship Id="rId20" Type="http://schemas.openxmlformats.org/officeDocument/2006/relationships/comments" Target="comments/comment5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comments" Target="comments/comment6.xml"/></Relationships>
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8-12T19:05:25.991" idx="1">
    <p:pos x="2674" y="4202"/>
    <p:text>Thank:
Tweeks
Robert McAden
Meghan Dembrosky
All the teams
</p:text>
  </p:cm>
  <p:cm authorId="0" dt="2015-08-12T21:49:05.152" idx="2">
    <p:pos x="4665" y="4195"/>
    <p:text>Export to multiple formats and bring on thumb drive</p:text>
  </p:cm>
  <p:cm authorId="0" dt="2015-08-12T21:50:25.885" idx="3">
    <p:pos x="3136" y="2512"/>
    <p:text>Introduce myself
What I’m going to be talking about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8-12T21:52:05.918" idx="4">
    <p:pos x="9815" y="1935"/>
    <p:text>Remember name</p:text>
  </p:cm>
  <p:cm authorId="0" dt="2015-08-12T23:10:37.008" idx="5">
    <p:pos x="4372" y="3963"/>
    <p:text>Seth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8-12T21:55:00.392" idx="6">
    <p:pos x="4886" y="4631"/>
    <p:text>Spent one week with
Jigar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8-12T22:00:24.260" idx="7">
    <p:pos x="5621" y="4559"/>
    <p:text>Daily scrum standup
Give context
Bob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8-12T23:11:54.376" idx="8">
    <p:pos x="4819" y="2703"/>
    <p:text>Mat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8-12T23:12:25.502" idx="9">
    <p:pos x="3080" y="821"/>
    <p:text>Shoutouts to
Seth
Jigar
Bob
Mat
</p:text>
  </p:cm>
</p:cmLst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omments" Target="../comments/commen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mailto:jason.fox@rackspace.com" TargetMode="External"/><Relationship Id="rId3" Type="http://schemas.openxmlformats.org/officeDocument/2006/relationships/hyperlink" Target="mailto:admin@asdasadsfaaaaaa.onmicrosoft.com" TargetMode="Externa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t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t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t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omments" Target="../comments/commen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1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Relationship Id="rId3" Type="http://schemas.openxmlformats.org/officeDocument/2006/relationships/image" Target="../media/image3.tif"/><Relationship Id="rId4" Type="http://schemas.openxmlformats.org/officeDocument/2006/relationships/image" Target="../media/image4.tif"/><Relationship Id="rId5" Type="http://schemas.openxmlformats.org/officeDocument/2006/relationships/image" Target="../media/image5.tif"/><Relationship Id="rId6" Type="http://schemas.openxmlformats.org/officeDocument/2006/relationships/image" Target="../media/image6.tif"/><Relationship Id="rId7" Type="http://schemas.openxmlformats.org/officeDocument/2006/relationships/image" Target="../media/image7.tif"/><Relationship Id="rId8" Type="http://schemas.openxmlformats.org/officeDocument/2006/relationships/image" Target="../media/image8.tif"/><Relationship Id="rId9" Type="http://schemas.openxmlformats.org/officeDocument/2006/relationships/image" Target="../media/image9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omments" Target="../comments/comment2.xml"/><Relationship Id="rId3" Type="http://schemas.openxmlformats.org/officeDocument/2006/relationships/image" Target="../media/image10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omments" Target="../comments/comment3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omments" Target="../comments/comment4.xml"/><Relationship Id="rId3" Type="http://schemas.openxmlformats.org/officeDocument/2006/relationships/image" Target="../media/image11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omments" Target="../comments/comment5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Rackspace Externship Retrospective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 defTabSz="457200">
              <a:spcBef>
                <a:spcPts val="0"/>
              </a:spcBef>
              <a:buSzTx/>
              <a:buNone/>
              <a:defRPr sz="1800"/>
            </a:pPr>
            <a:r>
              <a:rPr sz="1500">
                <a:solidFill>
                  <a:srgbClr val="232323"/>
                </a:solidFill>
                <a:latin typeface="Courier New"/>
                <a:ea typeface="Courier New"/>
                <a:cs typeface="Courier New"/>
                <a:sym typeface="Courier New"/>
              </a:rPr>
              <a:t>GET /api/user</a:t>
            </a:r>
            <a:endParaRPr sz="1500">
              <a:solidFill>
                <a:srgbClr val="23232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457200">
              <a:spcBef>
                <a:spcPts val="0"/>
              </a:spcBef>
              <a:buSzTx/>
              <a:buNone/>
              <a:defRPr sz="1800"/>
            </a:pPr>
            <a:endParaRPr sz="1500">
              <a:solidFill>
                <a:srgbClr val="23232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457200">
              <a:spcBef>
                <a:spcPts val="0"/>
              </a:spcBef>
              <a:buSzTx/>
              <a:buNone/>
              <a:defRPr sz="1800"/>
            </a:pPr>
            <a:r>
              <a:rPr sz="1500">
                <a:solidFill>
                  <a:srgbClr val="232323"/>
                </a:solidFill>
                <a:latin typeface="Courier New"/>
                <a:ea typeface="Courier New"/>
                <a:cs typeface="Courier New"/>
                <a:sym typeface="Courier New"/>
              </a:rPr>
              <a:t>["Kevin.Secrist","test","admin","puneeshj","seth.mcmahon","spencer.martin","Mike.Creque","yan","jason.fox","Robert"]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457200">
              <a:spcBef>
                <a:spcPts val="0"/>
              </a:spcBef>
              <a:buSzTx/>
              <a:buNone/>
              <a:defRPr sz="1800"/>
            </a:pP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457200">
              <a:spcBef>
                <a:spcPts val="0"/>
              </a:spcBef>
              <a:buSzTx/>
              <a:buNone/>
              <a:defRPr sz="1800"/>
            </a:pPr>
            <a:r>
              <a:rPr sz="1500">
                <a:latin typeface="Courier New"/>
                <a:ea typeface="Courier New"/>
                <a:cs typeface="Courier New"/>
                <a:sym typeface="Courier New"/>
              </a:rPr>
              <a:t>GET /api/user/admin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457200">
              <a:spcBef>
                <a:spcPts val="0"/>
              </a:spcBef>
              <a:buSzTx/>
              <a:buNone/>
              <a:defRPr sz="1800"/>
            </a:pP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457200">
              <a:spcBef>
                <a:spcPts val="0"/>
              </a:spcBef>
              <a:buSzTx/>
              <a:buNone/>
              <a:defRPr sz="1800"/>
            </a:pPr>
            <a:r>
              <a:rPr sz="1500">
                <a:solidFill>
                  <a:srgbClr val="232323"/>
                </a:solidFill>
                <a:latin typeface="Courier New"/>
                <a:ea typeface="Courier New"/>
                <a:cs typeface="Courier New"/>
                <a:sym typeface="Courier New"/>
              </a:rPr>
              <a:t>{"type":"User","class":"Microsoft.Online.Administration.User","ExtensionData":"System.Runtime.Serialization.ExtensionDataObject","AlternateEmailAddresses":["</a:t>
            </a:r>
            <a:r>
              <a:rPr sz="1500" u="sng">
                <a:solidFill>
                  <a:srgbClr val="1255CC"/>
                </a:solidFill>
                <a:uFill>
                  <a:solidFill>
                    <a:srgbClr val="1255CC"/>
                  </a:solidFill>
                </a:uFill>
                <a:latin typeface="Courier New"/>
                <a:ea typeface="Courier New"/>
                <a:cs typeface="Courier New"/>
                <a:sym typeface="Courier New"/>
                <a:hlinkClick r:id="rId2" invalidUrl="" action="" tgtFrame="" tooltip="" history="1" highlightClick="0" endSnd="0"/>
              </a:rPr>
              <a:t>jason.fox@rackspace.com</a:t>
            </a:r>
            <a:r>
              <a:rPr sz="1500">
                <a:solidFill>
                  <a:srgbClr val="232323"/>
                </a:solidFill>
                <a:latin typeface="Courier New"/>
                <a:ea typeface="Courier New"/>
                <a:cs typeface="Courier New"/>
                <a:sym typeface="Courier New"/>
              </a:rPr>
              <a:t>"],"AlternateMobilePhones":[],"AlternativeSecurityIds":[],"BlockCredential":false,"City":"Blacksburg","CloudExchangeRecipientDisplayType":null,"Country":null,"Department":null,"DirSyncProvisioningErrors":[],"DisplayName":"Racksburg, Inc. 2","Errors":null,"Fax":null,"FirstName":"Jason","ImmutableId":null,"IndirectLicenseErrors":[],"IsBlackberryUser":false,"IsLicensed":false,"LastDirSyncTime":null,"LastName":"Fox","LastPasswordChangeTimestamp":"2015-06-04T16:25:00.000Z","LicenseReconciliationNeeded":false,"Licenses":[],"LiveId":"10037FFE905C2AE0","MSExchRecipientTypeDetails":null,"MobilePhone":"+1 7032204470","ObjectId":"3e1e03c0-d5ea-4a06-a18b-514205df5e6a","Office":null,"OverallProvisioningStatus":"None","PasswordNeverExpires":null,"PasswordResetNotRequiredDuringActivate":null,"PhoneNumber":"7032204470","PortalSettings":null,"PostalCode":"24060","PreferredLanguage":"en-US","ProxyAddresses":[],"ServiceInformation":[],"SignInName":"</a:t>
            </a:r>
            <a:r>
              <a:rPr sz="1500" u="sng">
                <a:solidFill>
                  <a:srgbClr val="1255CC"/>
                </a:solidFill>
                <a:uFill>
                  <a:solidFill>
                    <a:srgbClr val="1255CC"/>
                  </a:solidFill>
                </a:uFill>
                <a:latin typeface="Courier New"/>
                <a:ea typeface="Courier New"/>
                <a:cs typeface="Courier New"/>
                <a:sym typeface="Courier New"/>
                <a:hlinkClick r:id="rId3" invalidUrl="" action="" tgtFrame="" tooltip="" history="1" highlightClick="0" endSnd="0"/>
              </a:rPr>
              <a:t>admin@asdasadsfaaaaaa.onmicrosoft.com</a:t>
            </a:r>
            <a:r>
              <a:rPr sz="1500">
                <a:solidFill>
                  <a:srgbClr val="232323"/>
                </a:solidFill>
                <a:latin typeface="Courier New"/>
                <a:ea typeface="Courier New"/>
                <a:cs typeface="Courier New"/>
                <a:sym typeface="Courier New"/>
              </a:rPr>
              <a:t>","SoftDeletionTimestamp":null,"State":"VA","StreetAddress":"123 Broadway","StrongAuthenticationMethods":[],"StrongAuthenticationPhoneAppDetails":[],"StrongAuthenticationProofupTime":null,"StrongAuthenticationRequirements":[],"StrongAuthenticationUserDetails":null,"StrongPasswordRequired":null,"StsRefreshTokensValidFrom":"2015-06-04T16:25:00.000Z","Title":null,"UsageLocation":null,"UserLandingPageIdentifierForO365Shell":null,"UserPrincipalName":"</a:t>
            </a:r>
            <a:r>
              <a:rPr sz="1500" u="sng">
                <a:solidFill>
                  <a:srgbClr val="1255CC"/>
                </a:solidFill>
                <a:uFill>
                  <a:solidFill>
                    <a:srgbClr val="1255CC"/>
                  </a:solidFill>
                </a:uFill>
                <a:latin typeface="Courier New"/>
                <a:ea typeface="Courier New"/>
                <a:cs typeface="Courier New"/>
                <a:sym typeface="Courier New"/>
                <a:hlinkClick r:id="rId3" invalidUrl="" action="" tgtFrame="" tooltip="" history="1" highlightClick="0" endSnd="0"/>
              </a:rPr>
              <a:t>admin@asdasadsfaaaaaa.onmicrosoft.com</a:t>
            </a:r>
            <a:r>
              <a:rPr sz="1500">
                <a:solidFill>
                  <a:srgbClr val="232323"/>
                </a:solidFill>
                <a:latin typeface="Courier New"/>
                <a:ea typeface="Courier New"/>
                <a:cs typeface="Courier New"/>
                <a:sym typeface="Courier New"/>
              </a:rPr>
              <a:t>","UserThemeIdentifierForO365Shell":null,"UserType":"Member","ValidationStatus":"Healthy","WhenCreated":"2015-04-20T18:24:06.000Z"}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TL;DR - Lots of account information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55730"/>
            <a:ext cx="13004800" cy="72421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isthub.tiff"/>
          <p:cNvPicPr/>
          <p:nvPr/>
        </p:nvPicPr>
        <p:blipFill>
          <a:blip r:embed="rId2">
            <a:extLst/>
          </a:blip>
          <a:srcRect l="12253" t="0" r="12253" b="0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90850"/>
            <a:ext cx="13004800" cy="7171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Questions?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About me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15 years old</a:t>
            </a:r>
            <a:endParaRPr sz="3168"/>
          </a:p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Played cello for 8 years</a:t>
            </a:r>
            <a:endParaRPr sz="3168"/>
          </a:p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Programmed in some form for 8 years</a:t>
            </a:r>
            <a:endParaRPr sz="3168"/>
          </a:p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Competed in 3 hackathons and won one sponsor prize</a:t>
            </a:r>
            <a:endParaRPr sz="3168"/>
          </a:p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Developing a basic operating system</a:t>
            </a:r>
            <a:endParaRPr sz="3168"/>
          </a:p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Working on releasing my first website</a:t>
            </a:r>
            <a:endParaRPr sz="3168"/>
          </a:p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Taught classes with LCBB</a:t>
            </a:r>
          </a:p>
        </p:txBody>
      </p:sp>
      <p:pic>
        <p:nvPicPr>
          <p:cNvPr id="37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76963" y="1605037"/>
            <a:ext cx="1330977" cy="3587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85873" y="6587744"/>
            <a:ext cx="4279001" cy="23772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What I wanted to learn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CI/CD</a:t>
            </a:r>
            <a:endParaRPr sz="3600"/>
          </a:p>
          <a:p>
            <a:pPr lvl="0">
              <a:defRPr sz="1800"/>
            </a:pPr>
            <a:r>
              <a:rPr sz="3600"/>
              <a:t>C#</a:t>
            </a:r>
            <a:endParaRPr sz="3600"/>
          </a:p>
          <a:p>
            <a:pPr lvl="0">
              <a:defRPr sz="1800"/>
            </a:pPr>
            <a:r>
              <a:rPr sz="3600"/>
              <a:t>Javascript</a:t>
            </a:r>
            <a:endParaRPr sz="3600"/>
          </a:p>
          <a:p>
            <a:pPr lvl="0">
              <a:defRPr sz="1800"/>
            </a:pPr>
            <a:r>
              <a:rPr sz="3600"/>
              <a:t>Good development practices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What I did to learn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240030" indent="-240030" defTabSz="315468">
              <a:spcBef>
                <a:spcPts val="2200"/>
              </a:spcBef>
              <a:buClr>
                <a:srgbClr val="00FF00"/>
              </a:buClr>
              <a:buChar char="✓"/>
              <a:defRPr sz="1800"/>
            </a:pPr>
            <a:r>
              <a:rPr sz="1944"/>
              <a:t>CI/CD</a:t>
            </a:r>
            <a:endParaRPr sz="1944"/>
          </a:p>
          <a:p>
            <a:pPr lvl="0" marL="240030" indent="-240030" defTabSz="315468">
              <a:spcBef>
                <a:spcPts val="2200"/>
              </a:spcBef>
              <a:buClr>
                <a:srgbClr val="00FF00"/>
              </a:buClr>
              <a:buChar char="✓"/>
              <a:defRPr sz="1800"/>
            </a:pPr>
            <a:r>
              <a:rPr sz="1944"/>
              <a:t>C#</a:t>
            </a:r>
            <a:endParaRPr sz="1944"/>
          </a:p>
          <a:p>
            <a:pPr lvl="0" marL="240030" indent="-240030" defTabSz="315468">
              <a:spcBef>
                <a:spcPts val="2200"/>
              </a:spcBef>
              <a:buClr>
                <a:srgbClr val="00FF00"/>
              </a:buClr>
              <a:buChar char="✓"/>
              <a:defRPr sz="1800"/>
            </a:pPr>
            <a:r>
              <a:rPr sz="1944"/>
              <a:t>Javascript</a:t>
            </a:r>
            <a:endParaRPr sz="1944"/>
          </a:p>
          <a:p>
            <a:pPr lvl="0" marL="240030" indent="-240030" defTabSz="315468">
              <a:spcBef>
                <a:spcPts val="2200"/>
              </a:spcBef>
              <a:buClr>
                <a:srgbClr val="00FF00"/>
              </a:buClr>
              <a:buChar char="✓"/>
              <a:defRPr sz="1800"/>
            </a:pPr>
            <a:r>
              <a:rPr sz="1944"/>
              <a:t>Good development practices</a:t>
            </a:r>
            <a:endParaRPr sz="1944"/>
          </a:p>
          <a:p>
            <a:pPr lvl="0" marL="240030" indent="-240030" defTabSz="315468">
              <a:spcBef>
                <a:spcPts val="2200"/>
              </a:spcBef>
              <a:buClr>
                <a:srgbClr val="00FF00"/>
              </a:buClr>
              <a:buChar char="✓"/>
              <a:defRPr sz="1800"/>
            </a:pPr>
            <a:r>
              <a:rPr sz="1944"/>
              <a:t>Agile</a:t>
            </a:r>
            <a:endParaRPr sz="1944"/>
          </a:p>
          <a:p>
            <a:pPr lvl="0" marL="240030" indent="-240030" defTabSz="315468">
              <a:spcBef>
                <a:spcPts val="2200"/>
              </a:spcBef>
              <a:buClr>
                <a:srgbClr val="00FF00"/>
              </a:buClr>
              <a:buChar char="✓"/>
              <a:defRPr sz="1800"/>
            </a:pPr>
            <a:r>
              <a:rPr sz="1944"/>
              <a:t>Chef</a:t>
            </a:r>
            <a:endParaRPr sz="1944"/>
          </a:p>
          <a:p>
            <a:pPr lvl="0" marL="240030" indent="-240030" defTabSz="315468">
              <a:spcBef>
                <a:spcPts val="2200"/>
              </a:spcBef>
              <a:buClr>
                <a:srgbClr val="00FF00"/>
              </a:buClr>
              <a:buChar char="✓"/>
              <a:defRPr sz="1800"/>
            </a:pPr>
            <a:r>
              <a:rPr sz="1944"/>
              <a:t>Powershell</a:t>
            </a:r>
            <a:endParaRPr sz="1944"/>
          </a:p>
          <a:p>
            <a:pPr lvl="0" marL="240030" indent="-240030" defTabSz="315468">
              <a:spcBef>
                <a:spcPts val="2200"/>
              </a:spcBef>
              <a:buClr>
                <a:srgbClr val="00FF00"/>
              </a:buClr>
              <a:buChar char="✓"/>
              <a:defRPr sz="1800"/>
            </a:pPr>
            <a:r>
              <a:rPr sz="1944"/>
              <a:t>Vim/Emacs</a:t>
            </a:r>
            <a:endParaRPr sz="1944"/>
          </a:p>
          <a:p>
            <a:pPr lvl="0" marL="240030" indent="-240030" defTabSz="315468">
              <a:spcBef>
                <a:spcPts val="2200"/>
              </a:spcBef>
              <a:buClr>
                <a:srgbClr val="00FF00"/>
              </a:buClr>
              <a:buChar char="✓"/>
              <a:defRPr sz="1800"/>
            </a:pPr>
            <a:r>
              <a:rPr sz="1944"/>
              <a:t>Ruby</a:t>
            </a:r>
            <a:endParaRPr sz="1944"/>
          </a:p>
          <a:p>
            <a:pPr lvl="0" marL="240030" indent="-240030" defTabSz="315468">
              <a:spcBef>
                <a:spcPts val="2200"/>
              </a:spcBef>
              <a:buClr>
                <a:srgbClr val="00FF00"/>
              </a:buClr>
              <a:buChar char="✓"/>
              <a:defRPr sz="1800"/>
            </a:pPr>
            <a:r>
              <a:rPr sz="1944"/>
              <a:t>CSS</a:t>
            </a:r>
            <a:endParaRPr sz="1944"/>
          </a:p>
          <a:p>
            <a:pPr lvl="0" marL="240030" indent="-240030" defTabSz="315468">
              <a:spcBef>
                <a:spcPts val="2200"/>
              </a:spcBef>
              <a:buClr>
                <a:srgbClr val="00FF00"/>
              </a:buClr>
              <a:buChar char="✓"/>
              <a:defRPr sz="1800"/>
            </a:pPr>
            <a:r>
              <a:rPr sz="1944"/>
              <a:t>And a lot more…</a:t>
            </a:r>
          </a:p>
        </p:txBody>
      </p:sp>
      <p:pic>
        <p:nvPicPr>
          <p:cNvPr id="4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16233" y="2347971"/>
            <a:ext cx="1570418" cy="1507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48044" y="3067181"/>
            <a:ext cx="1570418" cy="1570417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51790" y="3843383"/>
            <a:ext cx="3881571" cy="140110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41567" y="3797299"/>
            <a:ext cx="2736376" cy="2159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pasted-image.ti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97492" y="5509481"/>
            <a:ext cx="2071522" cy="1401103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pasted-image.ti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199840" y="5463634"/>
            <a:ext cx="2585470" cy="258547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pasted-image.ti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148044" y="7175579"/>
            <a:ext cx="1570418" cy="2211854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pasted-image.ti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086245" y="6232590"/>
            <a:ext cx="2580420" cy="25854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Microsoft services</a:t>
            </a:r>
          </a:p>
        </p:txBody>
      </p:sp>
      <p:sp>
        <p:nvSpPr>
          <p:cNvPr id="55" name="Shape 5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Learned</a:t>
            </a:r>
            <a:endParaRPr sz="3168"/>
          </a:p>
          <a:p>
            <a:pPr lvl="1" marL="782319" indent="-391159" defTabSz="514095">
              <a:spcBef>
                <a:spcPts val="3600"/>
              </a:spcBef>
              <a:defRPr sz="1800"/>
            </a:pPr>
            <a:r>
              <a:rPr sz="3168"/>
              <a:t>Powershell</a:t>
            </a:r>
            <a:endParaRPr sz="3168"/>
          </a:p>
          <a:p>
            <a:pPr lvl="1" marL="782319" indent="-391159" defTabSz="514095">
              <a:spcBef>
                <a:spcPts val="3600"/>
              </a:spcBef>
              <a:defRPr sz="1800"/>
            </a:pPr>
            <a:r>
              <a:rPr sz="3168"/>
              <a:t>C#</a:t>
            </a:r>
            <a:endParaRPr sz="3168"/>
          </a:p>
          <a:p>
            <a:pPr lvl="1" marL="782319" indent="-391159" defTabSz="514095">
              <a:spcBef>
                <a:spcPts val="3600"/>
              </a:spcBef>
              <a:defRPr sz="1800"/>
            </a:pPr>
            <a:r>
              <a:rPr sz="3168"/>
              <a:t>Office 365 provisioning using powershell</a:t>
            </a:r>
            <a:endParaRPr sz="3168"/>
          </a:p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Memorable aspects</a:t>
            </a:r>
            <a:endParaRPr sz="3168"/>
          </a:p>
          <a:p>
            <a:pPr lvl="1" marL="782319" indent="-391159" defTabSz="514095">
              <a:spcBef>
                <a:spcPts val="3600"/>
              </a:spcBef>
              <a:defRPr sz="1800"/>
            </a:pPr>
            <a:r>
              <a:rPr sz="3168"/>
              <a:t>Included in meetings</a:t>
            </a:r>
            <a:endParaRPr sz="3168"/>
          </a:p>
          <a:p>
            <a:pPr lvl="1" marL="782319" indent="-391159" defTabSz="514095">
              <a:spcBef>
                <a:spcPts val="3600"/>
              </a:spcBef>
              <a:defRPr sz="1800"/>
            </a:pPr>
            <a:r>
              <a:rPr sz="3168"/>
              <a:t>Informed with initiation meeting</a:t>
            </a:r>
          </a:p>
        </p:txBody>
      </p:sp>
      <p:pic>
        <p:nvPicPr>
          <p:cNvPr id="56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13533" y="2624379"/>
            <a:ext cx="6002712" cy="20793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Reach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42264" indent="-342264" defTabSz="449833">
              <a:spcBef>
                <a:spcPts val="3200"/>
              </a:spcBef>
              <a:defRPr sz="1800"/>
            </a:pPr>
            <a:r>
              <a:rPr sz="2772"/>
              <a:t>Learned</a:t>
            </a:r>
            <a:endParaRPr sz="2772"/>
          </a:p>
          <a:p>
            <a:pPr lvl="1" marL="684529" indent="-342264" defTabSz="449833">
              <a:spcBef>
                <a:spcPts val="3200"/>
              </a:spcBef>
              <a:defRPr sz="1800"/>
            </a:pPr>
            <a:r>
              <a:rPr sz="2772"/>
              <a:t>Knockout.js</a:t>
            </a:r>
            <a:endParaRPr sz="2772"/>
          </a:p>
          <a:p>
            <a:pPr lvl="1" marL="684529" indent="-342264" defTabSz="449833">
              <a:spcBef>
                <a:spcPts val="3200"/>
              </a:spcBef>
              <a:defRPr sz="1800"/>
            </a:pPr>
            <a:r>
              <a:rPr sz="2772"/>
              <a:t>Javascript</a:t>
            </a:r>
            <a:endParaRPr sz="2772"/>
          </a:p>
          <a:p>
            <a:pPr lvl="1" marL="684529" indent="-342264" defTabSz="449833">
              <a:spcBef>
                <a:spcPts val="3200"/>
              </a:spcBef>
              <a:defRPr sz="1800"/>
            </a:pPr>
            <a:r>
              <a:rPr sz="2772"/>
              <a:t>Unit testing</a:t>
            </a:r>
            <a:endParaRPr sz="2772"/>
          </a:p>
          <a:p>
            <a:pPr lvl="1" marL="684529" indent="-342264" defTabSz="449833">
              <a:spcBef>
                <a:spcPts val="3200"/>
              </a:spcBef>
              <a:defRPr sz="1800"/>
            </a:pPr>
            <a:r>
              <a:rPr sz="2772"/>
              <a:t>CI/CD</a:t>
            </a:r>
            <a:endParaRPr sz="2772"/>
          </a:p>
          <a:p>
            <a:pPr lvl="0" marL="342264" indent="-342264" defTabSz="449833">
              <a:spcBef>
                <a:spcPts val="3200"/>
              </a:spcBef>
              <a:defRPr sz="1800"/>
            </a:pPr>
            <a:r>
              <a:rPr sz="2772"/>
              <a:t>Memorable aspects</a:t>
            </a:r>
            <a:endParaRPr sz="2772"/>
          </a:p>
          <a:p>
            <a:pPr lvl="1" marL="684529" indent="-342264" defTabSz="449833">
              <a:spcBef>
                <a:spcPts val="3200"/>
              </a:spcBef>
              <a:defRPr sz="1800"/>
            </a:pPr>
            <a:r>
              <a:rPr sz="2772"/>
              <a:t>Received best view of average day</a:t>
            </a:r>
            <a:endParaRPr sz="2772"/>
          </a:p>
          <a:p>
            <a:pPr lvl="1" marL="684529" indent="-342264" defTabSz="449833">
              <a:spcBef>
                <a:spcPts val="3200"/>
              </a:spcBef>
              <a:defRPr sz="1800"/>
            </a:pPr>
            <a:r>
              <a:rPr sz="2772"/>
              <a:t>View of multiple people’s work days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Control Panel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42264" indent="-342264" defTabSz="449833">
              <a:spcBef>
                <a:spcPts val="3200"/>
              </a:spcBef>
              <a:defRPr sz="1800"/>
            </a:pPr>
            <a:r>
              <a:rPr sz="2772"/>
              <a:t>Learned</a:t>
            </a:r>
            <a:endParaRPr sz="2772"/>
          </a:p>
          <a:p>
            <a:pPr lvl="1" marL="684529" indent="-342264" defTabSz="449833">
              <a:spcBef>
                <a:spcPts val="3200"/>
              </a:spcBef>
              <a:defRPr sz="1800"/>
            </a:pPr>
            <a:r>
              <a:rPr sz="2772"/>
              <a:t>CSS</a:t>
            </a:r>
            <a:endParaRPr sz="2772"/>
          </a:p>
          <a:p>
            <a:pPr lvl="1" marL="684529" indent="-342264" defTabSz="449833">
              <a:spcBef>
                <a:spcPts val="3200"/>
              </a:spcBef>
              <a:defRPr sz="1800"/>
            </a:pPr>
            <a:r>
              <a:rPr sz="2772"/>
              <a:t>Angular.js</a:t>
            </a:r>
            <a:endParaRPr sz="2772"/>
          </a:p>
          <a:p>
            <a:pPr lvl="1" marL="684529" indent="-342264" defTabSz="449833">
              <a:spcBef>
                <a:spcPts val="3200"/>
              </a:spcBef>
              <a:defRPr sz="1800"/>
            </a:pPr>
            <a:r>
              <a:rPr sz="2772"/>
              <a:t>jQuery</a:t>
            </a:r>
            <a:endParaRPr sz="2772"/>
          </a:p>
          <a:p>
            <a:pPr lvl="0" marL="342264" indent="-342264" defTabSz="449833">
              <a:spcBef>
                <a:spcPts val="3200"/>
              </a:spcBef>
              <a:defRPr sz="1800"/>
            </a:pPr>
            <a:r>
              <a:rPr sz="2772"/>
              <a:t>Memorable aspects</a:t>
            </a:r>
            <a:endParaRPr sz="2772"/>
          </a:p>
          <a:p>
            <a:pPr lvl="1" marL="684529" indent="-342264" defTabSz="449833">
              <a:spcBef>
                <a:spcPts val="3200"/>
              </a:spcBef>
              <a:defRPr sz="1800"/>
            </a:pPr>
            <a:r>
              <a:rPr sz="2772"/>
              <a:t>Felt most integrated into team</a:t>
            </a:r>
            <a:endParaRPr sz="2772"/>
          </a:p>
          <a:p>
            <a:pPr lvl="1" marL="684529" indent="-342264" defTabSz="449833">
              <a:spcBef>
                <a:spcPts val="3200"/>
              </a:spcBef>
              <a:defRPr sz="1800"/>
            </a:pPr>
            <a:r>
              <a:rPr sz="2772"/>
              <a:t>Enjoyed lunch out back</a:t>
            </a:r>
            <a:endParaRPr sz="2772"/>
          </a:p>
          <a:p>
            <a:pPr lvl="1" marL="684529" indent="-342264" defTabSz="449833">
              <a:spcBef>
                <a:spcPts val="3200"/>
              </a:spcBef>
              <a:defRPr sz="1800"/>
            </a:pPr>
            <a:r>
              <a:rPr sz="2772"/>
              <a:t>Participated in stand ups</a:t>
            </a:r>
          </a:p>
        </p:txBody>
      </p:sp>
      <p:pic>
        <p:nvPicPr>
          <p:cNvPr id="63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21025" y="2414572"/>
            <a:ext cx="6921085" cy="34159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Anti-abuse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293370" indent="-293370" defTabSz="385572">
              <a:spcBef>
                <a:spcPts val="2700"/>
              </a:spcBef>
              <a:defRPr sz="1800"/>
            </a:pPr>
            <a:r>
              <a:rPr sz="2376"/>
              <a:t>Learned</a:t>
            </a:r>
            <a:endParaRPr sz="2376"/>
          </a:p>
          <a:p>
            <a:pPr lvl="1" marL="586740" indent="-293370" defTabSz="385572">
              <a:spcBef>
                <a:spcPts val="2700"/>
              </a:spcBef>
              <a:defRPr sz="1800"/>
            </a:pPr>
            <a:r>
              <a:rPr sz="2376"/>
              <a:t>Chef</a:t>
            </a:r>
            <a:endParaRPr sz="2376"/>
          </a:p>
          <a:p>
            <a:pPr lvl="1" marL="586740" indent="-293370" defTabSz="385572">
              <a:spcBef>
                <a:spcPts val="2700"/>
              </a:spcBef>
              <a:defRPr sz="1800"/>
            </a:pPr>
            <a:r>
              <a:rPr sz="2376"/>
              <a:t>Ruby</a:t>
            </a:r>
            <a:endParaRPr sz="2376"/>
          </a:p>
          <a:p>
            <a:pPr lvl="1" marL="586740" indent="-293370" defTabSz="385572">
              <a:spcBef>
                <a:spcPts val="2700"/>
              </a:spcBef>
              <a:defRPr sz="1800"/>
            </a:pPr>
            <a:r>
              <a:rPr sz="2376"/>
              <a:t>Introduction to vim/emacs</a:t>
            </a:r>
            <a:endParaRPr sz="2376"/>
          </a:p>
          <a:p>
            <a:pPr lvl="1" marL="586740" indent="-293370" defTabSz="385572">
              <a:spcBef>
                <a:spcPts val="2700"/>
              </a:spcBef>
              <a:defRPr sz="1800"/>
            </a:pPr>
            <a:r>
              <a:rPr sz="2376"/>
              <a:t>Git via command line</a:t>
            </a:r>
            <a:endParaRPr sz="2376"/>
          </a:p>
          <a:p>
            <a:pPr lvl="0" marL="293370" indent="-293370" defTabSz="385572">
              <a:spcBef>
                <a:spcPts val="2700"/>
              </a:spcBef>
              <a:defRPr sz="1800"/>
            </a:pPr>
            <a:r>
              <a:rPr sz="2376"/>
              <a:t>Memorable aspects</a:t>
            </a:r>
            <a:endParaRPr sz="2376"/>
          </a:p>
          <a:p>
            <a:pPr lvl="1" marL="586740" indent="-293370" defTabSz="385572">
              <a:spcBef>
                <a:spcPts val="2700"/>
              </a:spcBef>
              <a:defRPr sz="1800"/>
            </a:pPr>
            <a:r>
              <a:rPr sz="2376"/>
              <a:t>Interacted with whole team</a:t>
            </a:r>
            <a:endParaRPr sz="2376"/>
          </a:p>
          <a:p>
            <a:pPr lvl="1" marL="586740" indent="-293370" defTabSz="385572">
              <a:spcBef>
                <a:spcPts val="2700"/>
              </a:spcBef>
              <a:defRPr sz="1800"/>
            </a:pPr>
            <a:r>
              <a:rPr sz="2376"/>
              <a:t>Got chef to work</a:t>
            </a:r>
            <a:endParaRPr sz="2376"/>
          </a:p>
          <a:p>
            <a:pPr lvl="1" marL="586740" indent="-293370" defTabSz="385572">
              <a:spcBef>
                <a:spcPts val="2700"/>
              </a:spcBef>
              <a:defRPr sz="1800"/>
            </a:pPr>
            <a:r>
              <a:rPr sz="2376"/>
              <a:t>Saw release of major product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Projects Made With Rackspace</a:t>
            </a:r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With screenshots if I lack the demo gods’ favor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